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16"/>
  </p:notesMasterIdLst>
  <p:sldIdLst>
    <p:sldId id="256" r:id="rId2"/>
    <p:sldId id="262" r:id="rId3"/>
    <p:sldId id="258" r:id="rId4"/>
    <p:sldId id="259" r:id="rId5"/>
    <p:sldId id="263" r:id="rId6"/>
    <p:sldId id="264" r:id="rId7"/>
    <p:sldId id="265" r:id="rId8"/>
    <p:sldId id="266" r:id="rId9"/>
    <p:sldId id="273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1103" autoAdjust="0"/>
  </p:normalViewPr>
  <p:slideViewPr>
    <p:cSldViewPr>
      <p:cViewPr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5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image" Target="../media/image3.jpeg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313652080453305"/>
          <c:y val="0.38201764362787982"/>
          <c:w val="0.58311832895888016"/>
          <c:h val="0.5444132400116652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Wyniki przeprowadzonej ewaluacji naszego programu przedstawiają się następująco standard pierwszy</c:v>
                </c:pt>
              </c:strCache>
            </c:strRef>
          </c:tx>
          <c:invertIfNegative val="0"/>
          <c:cat>
            <c:numRef>
              <c:f>Arkusz1!$A$2:$A$5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Arkusz1!$B$2:$B$5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0430080"/>
        <c:axId val="34413888"/>
      </c:barChart>
      <c:catAx>
        <c:axId val="40430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4413888"/>
        <c:crosses val="autoZero"/>
        <c:auto val="1"/>
        <c:lblAlgn val="ctr"/>
        <c:lblOffset val="100"/>
        <c:noMultiLvlLbl val="0"/>
      </c:catAx>
      <c:valAx>
        <c:axId val="344138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0430080"/>
        <c:crosses val="autoZero"/>
        <c:crossBetween val="between"/>
      </c:valAx>
    </c:plotArea>
    <c:plotVisOnly val="1"/>
    <c:dispBlanksAs val="gap"/>
    <c:showDLblsOverMax val="0"/>
  </c:chart>
  <c:spPr>
    <a:blipFill>
      <a:blip xmlns:r="http://schemas.openxmlformats.org/officeDocument/2006/relationships" r:embed="rId1"/>
      <a:tile tx="0" ty="0" sx="100000" sy="100000" flip="none" algn="tl"/>
    </a:blipFill>
  </c:spPr>
  <c:txPr>
    <a:bodyPr/>
    <a:lstStyle/>
    <a:p>
      <a:pPr>
        <a:defRPr sz="1800"/>
      </a:pPr>
      <a:endParaRPr lang="pl-PL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invertIfNegative val="0"/>
          <c:cat>
            <c:numRef>
              <c:f>Arkusz1!$A$2:$A$4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Arkusz1!$B$2:$B$4</c:f>
              <c:numCache>
                <c:formatCode>General</c:formatCode>
                <c:ptCount val="3"/>
                <c:pt idx="0">
                  <c:v>5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629440"/>
        <c:axId val="46916736"/>
      </c:barChart>
      <c:catAx>
        <c:axId val="45629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6916736"/>
        <c:crosses val="autoZero"/>
        <c:auto val="1"/>
        <c:lblAlgn val="ctr"/>
        <c:lblOffset val="100"/>
        <c:noMultiLvlLbl val="0"/>
      </c:catAx>
      <c:valAx>
        <c:axId val="46916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56294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80556755696555"/>
          <c:y val="5.0338652848096244E-2"/>
          <c:w val="0.8760170337726535"/>
          <c:h val="0.76530650033594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invertIfNegative val="0"/>
          <c:cat>
            <c:numRef>
              <c:f>Arkusz1!$A$2:$A$6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Arkusz1!$B$2:$B$6</c:f>
              <c:numCache>
                <c:formatCode>General</c:formatCode>
                <c:ptCount val="5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4.75</c:v>
                </c:pt>
                <c:pt idx="4">
                  <c:v>4.5999999999999996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631488"/>
        <c:axId val="46919040"/>
      </c:barChart>
      <c:catAx>
        <c:axId val="45631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6919040"/>
        <c:crosses val="autoZero"/>
        <c:auto val="1"/>
        <c:lblAlgn val="ctr"/>
        <c:lblOffset val="100"/>
        <c:noMultiLvlLbl val="0"/>
      </c:catAx>
      <c:valAx>
        <c:axId val="469190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56314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769630398982538E-2"/>
          <c:y val="5.501773774455862E-2"/>
          <c:w val="0.90713629326454359"/>
          <c:h val="0.818990594698338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invertIfNegative val="0"/>
          <c:cat>
            <c:numRef>
              <c:f>Arkusz1!$A$2:$A$5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Arkusz1!$B$2:$B$5</c:f>
              <c:numCache>
                <c:formatCode>General</c:formatCode>
                <c:ptCount val="4"/>
                <c:pt idx="0">
                  <c:v>4.5999999999999996</c:v>
                </c:pt>
                <c:pt idx="1">
                  <c:v>4.5999999999999996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331776"/>
        <c:axId val="46921920"/>
      </c:barChart>
      <c:catAx>
        <c:axId val="40331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6921920"/>
        <c:crosses val="autoZero"/>
        <c:auto val="1"/>
        <c:lblAlgn val="ctr"/>
        <c:lblOffset val="100"/>
        <c:noMultiLvlLbl val="0"/>
      </c:catAx>
      <c:valAx>
        <c:axId val="4692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03317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CC0F11-6C07-4CF2-89F4-1DACD04383B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84DDD74-0CA7-4E4F-B89B-5163C5BABC39}">
      <dgm:prSet phldrT="[Tekst]" custT="1"/>
      <dgm:spPr/>
      <dgm:t>
        <a:bodyPr/>
        <a:lstStyle/>
        <a:p>
          <a:pPr algn="l"/>
          <a:r>
            <a:rPr lang="pl-PL" sz="1800" dirty="0" smtClean="0"/>
            <a:t>Zaangażowanie do realizacji programu  całego personelu przedszkola</a:t>
          </a:r>
          <a:endParaRPr lang="pl-PL" sz="1800" dirty="0"/>
        </a:p>
      </dgm:t>
    </dgm:pt>
    <dgm:pt modelId="{CC177057-376D-4806-A8E6-006EFB66E52E}" type="parTrans" cxnId="{97C6C4AD-1887-48B3-ABB8-C4A2B2966293}">
      <dgm:prSet/>
      <dgm:spPr/>
      <dgm:t>
        <a:bodyPr/>
        <a:lstStyle/>
        <a:p>
          <a:endParaRPr lang="pl-PL"/>
        </a:p>
      </dgm:t>
    </dgm:pt>
    <dgm:pt modelId="{54046642-1D9E-40AE-80EE-8F1524E16F1F}" type="sibTrans" cxnId="{97C6C4AD-1887-48B3-ABB8-C4A2B2966293}">
      <dgm:prSet/>
      <dgm:spPr/>
      <dgm:t>
        <a:bodyPr/>
        <a:lstStyle/>
        <a:p>
          <a:endParaRPr lang="pl-PL"/>
        </a:p>
      </dgm:t>
    </dgm:pt>
    <dgm:pt modelId="{70861B08-701D-409B-BEA5-1EFEC8916A5B}">
      <dgm:prSet phldrT="[Tekst]" custT="1"/>
      <dgm:spPr/>
      <dgm:t>
        <a:bodyPr/>
        <a:lstStyle/>
        <a:p>
          <a:pPr algn="l"/>
          <a:r>
            <a:rPr lang="pl-PL" sz="1800" dirty="0" smtClean="0"/>
            <a:t>Zaangażowanie do udziału  w realizacji programu rodziców wychowanków i zaprzyjaźnione instytucje</a:t>
          </a:r>
          <a:endParaRPr lang="pl-PL" sz="1800" dirty="0"/>
        </a:p>
      </dgm:t>
    </dgm:pt>
    <dgm:pt modelId="{7C1F1AE0-9A15-414F-B54C-B185F2F4B00E}" type="parTrans" cxnId="{B4A1495B-55BD-41EB-8205-E7400B41CA92}">
      <dgm:prSet/>
      <dgm:spPr/>
      <dgm:t>
        <a:bodyPr/>
        <a:lstStyle/>
        <a:p>
          <a:endParaRPr lang="pl-PL"/>
        </a:p>
      </dgm:t>
    </dgm:pt>
    <dgm:pt modelId="{CA4837BC-F4C1-4C0C-B1D7-A52A58959CF8}" type="sibTrans" cxnId="{B4A1495B-55BD-41EB-8205-E7400B41CA92}">
      <dgm:prSet/>
      <dgm:spPr/>
      <dgm:t>
        <a:bodyPr/>
        <a:lstStyle/>
        <a:p>
          <a:endParaRPr lang="pl-PL"/>
        </a:p>
      </dgm:t>
    </dgm:pt>
    <dgm:pt modelId="{43DB4B71-FE5E-4BF1-BE6D-C1487A8E09CB}">
      <dgm:prSet phldrT="[Tekst]" custT="1"/>
      <dgm:spPr/>
      <dgm:t>
        <a:bodyPr/>
        <a:lstStyle/>
        <a:p>
          <a:pPr algn="l"/>
          <a:r>
            <a:rPr lang="pl-PL" sz="1800" dirty="0" smtClean="0"/>
            <a:t>Wyrabianie przyzwyczajeń i umiejętności szeroko pojętej higieny i kultury osobistej- ochrona własnego zdrowia 2015/16</a:t>
          </a:r>
          <a:endParaRPr lang="pl-PL" sz="1800" dirty="0"/>
        </a:p>
      </dgm:t>
    </dgm:pt>
    <dgm:pt modelId="{2CB9DCB1-0BFA-4DA0-9366-569AD0759C67}" type="parTrans" cxnId="{82C02332-9A08-4D34-8AA5-8B4628BC9586}">
      <dgm:prSet/>
      <dgm:spPr/>
      <dgm:t>
        <a:bodyPr/>
        <a:lstStyle/>
        <a:p>
          <a:endParaRPr lang="pl-PL"/>
        </a:p>
      </dgm:t>
    </dgm:pt>
    <dgm:pt modelId="{F0354C4B-BB88-4701-9813-A945CB2F6FCE}" type="sibTrans" cxnId="{82C02332-9A08-4D34-8AA5-8B4628BC9586}">
      <dgm:prSet/>
      <dgm:spPr/>
      <dgm:t>
        <a:bodyPr/>
        <a:lstStyle/>
        <a:p>
          <a:endParaRPr lang="pl-PL"/>
        </a:p>
      </dgm:t>
    </dgm:pt>
    <dgm:pt modelId="{1AA74A36-8505-40E8-BAE5-5FFFD1C3DF72}">
      <dgm:prSet phldrT="[Tekst]" custT="1"/>
      <dgm:spPr/>
      <dgm:t>
        <a:bodyPr/>
        <a:lstStyle/>
        <a:p>
          <a:pPr algn="l"/>
          <a:r>
            <a:rPr lang="pl-PL" sz="1600" dirty="0" smtClean="0"/>
            <a:t>Wyrabianie nawyków zdrowego odżywiania oraz racjonalnego spędzania czasu z uwzględnieniem konieczności ruchu</a:t>
          </a:r>
        </a:p>
        <a:p>
          <a:pPr algn="l"/>
          <a:r>
            <a:rPr lang="pl-PL" sz="1600" dirty="0" smtClean="0"/>
            <a:t>2016/17</a:t>
          </a:r>
          <a:endParaRPr lang="pl-PL" sz="1600" dirty="0"/>
        </a:p>
      </dgm:t>
    </dgm:pt>
    <dgm:pt modelId="{158F8E69-E1AA-4896-8559-DE308AFC5B96}" type="parTrans" cxnId="{41CD5971-A1BC-45A4-947A-413256E9DCB2}">
      <dgm:prSet/>
      <dgm:spPr/>
      <dgm:t>
        <a:bodyPr/>
        <a:lstStyle/>
        <a:p>
          <a:endParaRPr lang="pl-PL"/>
        </a:p>
      </dgm:t>
    </dgm:pt>
    <dgm:pt modelId="{90D1E764-3979-4B00-A558-2905B6458B37}" type="sibTrans" cxnId="{41CD5971-A1BC-45A4-947A-413256E9DCB2}">
      <dgm:prSet/>
      <dgm:spPr/>
      <dgm:t>
        <a:bodyPr/>
        <a:lstStyle/>
        <a:p>
          <a:endParaRPr lang="pl-PL"/>
        </a:p>
      </dgm:t>
    </dgm:pt>
    <dgm:pt modelId="{939DF79F-2F84-48EB-873E-498C1B5E5167}">
      <dgm:prSet phldrT="[Tekst]" custT="1"/>
      <dgm:spPr/>
      <dgm:t>
        <a:bodyPr/>
        <a:lstStyle/>
        <a:p>
          <a:pPr algn="l"/>
          <a:r>
            <a:rPr lang="pl-PL" sz="1800" dirty="0" smtClean="0"/>
            <a:t>Bezpieczeństwo dziecka w domu i w przedszkolu</a:t>
          </a:r>
        </a:p>
        <a:p>
          <a:pPr algn="l"/>
          <a:r>
            <a:rPr lang="pl-PL" sz="1800" dirty="0" smtClean="0"/>
            <a:t>2017/18</a:t>
          </a:r>
          <a:endParaRPr lang="pl-PL" sz="1800" dirty="0"/>
        </a:p>
      </dgm:t>
    </dgm:pt>
    <dgm:pt modelId="{07B329F5-EE50-42B0-8EA0-080EA1C262D0}" type="parTrans" cxnId="{5E66E4D8-A237-4C3C-8AD5-59D45D6A5A10}">
      <dgm:prSet/>
      <dgm:spPr/>
      <dgm:t>
        <a:bodyPr/>
        <a:lstStyle/>
        <a:p>
          <a:endParaRPr lang="pl-PL"/>
        </a:p>
      </dgm:t>
    </dgm:pt>
    <dgm:pt modelId="{8CE4C334-5FE9-4D2D-90D2-8E7853FC1948}" type="sibTrans" cxnId="{5E66E4D8-A237-4C3C-8AD5-59D45D6A5A10}">
      <dgm:prSet/>
      <dgm:spPr/>
      <dgm:t>
        <a:bodyPr/>
        <a:lstStyle/>
        <a:p>
          <a:endParaRPr lang="pl-PL"/>
        </a:p>
      </dgm:t>
    </dgm:pt>
    <dgm:pt modelId="{EA245D81-9178-4E73-BBA9-A71DAA020979}" type="pres">
      <dgm:prSet presAssocID="{E9CC0F11-6C07-4CF2-89F4-1DACD04383B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51FAC0D-4726-4346-8A5E-80986EF76004}" type="pres">
      <dgm:prSet presAssocID="{884DDD74-0CA7-4E4F-B89B-5163C5BABC39}" presName="node" presStyleLbl="node1" presStyleIdx="0" presStyleCnt="5" custScaleY="106994" custLinFactNeighborX="39042" custLinFactNeighborY="-4486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8D9D636-C3EE-41C6-89B8-546B1EFA33D3}" type="pres">
      <dgm:prSet presAssocID="{54046642-1D9E-40AE-80EE-8F1524E16F1F}" presName="sibTrans" presStyleCnt="0"/>
      <dgm:spPr/>
    </dgm:pt>
    <dgm:pt modelId="{EE77FA9A-16B6-4E5A-82EC-A1B2B4AB5087}" type="pres">
      <dgm:prSet presAssocID="{70861B08-701D-409B-BEA5-1EFEC8916A5B}" presName="node" presStyleLbl="node1" presStyleIdx="1" presStyleCnt="5" custScaleY="109997" custLinFactNeighborX="55040" custLinFactNeighborY="-4836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290B4E2-390E-4218-9B04-642CD49E029F}" type="pres">
      <dgm:prSet presAssocID="{CA4837BC-F4C1-4C0C-B1D7-A52A58959CF8}" presName="sibTrans" presStyleCnt="0"/>
      <dgm:spPr/>
    </dgm:pt>
    <dgm:pt modelId="{0BB1DF5A-CBCB-4F15-9B04-5C1DB4F3BDFB}" type="pres">
      <dgm:prSet presAssocID="{43DB4B71-FE5E-4BF1-BE6D-C1487A8E09CB}" presName="node" presStyleLbl="node1" presStyleIdx="2" presStyleCnt="5" custLinFactX="-100000" custLinFactY="2832" custLinFactNeighborX="-111198" custLinFactNeighborY="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1F0880A-7F13-415D-A664-45935925BAF4}" type="pres">
      <dgm:prSet presAssocID="{F0354C4B-BB88-4701-9813-A945CB2F6FCE}" presName="sibTrans" presStyleCnt="0"/>
      <dgm:spPr/>
    </dgm:pt>
    <dgm:pt modelId="{B8EC1EF3-55B1-4224-A107-52E49B6E6250}" type="pres">
      <dgm:prSet presAssocID="{1AA74A36-8505-40E8-BAE5-5FFFD1C3DF72}" presName="node" presStyleLbl="node1" presStyleIdx="3" presStyleCnt="5" custLinFactNeighborX="57121" custLinFactNeighborY="-1883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9FBB32F-A4AC-4EB9-BF60-D3123CD1BD5C}" type="pres">
      <dgm:prSet presAssocID="{90D1E764-3979-4B00-A558-2905B6458B37}" presName="sibTrans" presStyleCnt="0"/>
      <dgm:spPr/>
    </dgm:pt>
    <dgm:pt modelId="{918AB93B-BDD1-460A-8037-3D83B8FCD96D}" type="pres">
      <dgm:prSet presAssocID="{939DF79F-2F84-48EB-873E-498C1B5E5167}" presName="node" presStyleLbl="node1" presStyleIdx="4" presStyleCnt="5" custLinFactNeighborX="55000" custLinFactNeighborY="-1883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5FBB376-091F-4E7C-8217-48AE5AE55FBA}" type="presOf" srcId="{70861B08-701D-409B-BEA5-1EFEC8916A5B}" destId="{EE77FA9A-16B6-4E5A-82EC-A1B2B4AB5087}" srcOrd="0" destOrd="0" presId="urn:microsoft.com/office/officeart/2005/8/layout/default"/>
    <dgm:cxn modelId="{B4A1495B-55BD-41EB-8205-E7400B41CA92}" srcId="{E9CC0F11-6C07-4CF2-89F4-1DACD04383B5}" destId="{70861B08-701D-409B-BEA5-1EFEC8916A5B}" srcOrd="1" destOrd="0" parTransId="{7C1F1AE0-9A15-414F-B54C-B185F2F4B00E}" sibTransId="{CA4837BC-F4C1-4C0C-B1D7-A52A58959CF8}"/>
    <dgm:cxn modelId="{82C02332-9A08-4D34-8AA5-8B4628BC9586}" srcId="{E9CC0F11-6C07-4CF2-89F4-1DACD04383B5}" destId="{43DB4B71-FE5E-4BF1-BE6D-C1487A8E09CB}" srcOrd="2" destOrd="0" parTransId="{2CB9DCB1-0BFA-4DA0-9366-569AD0759C67}" sibTransId="{F0354C4B-BB88-4701-9813-A945CB2F6FCE}"/>
    <dgm:cxn modelId="{97C6C4AD-1887-48B3-ABB8-C4A2B2966293}" srcId="{E9CC0F11-6C07-4CF2-89F4-1DACD04383B5}" destId="{884DDD74-0CA7-4E4F-B89B-5163C5BABC39}" srcOrd="0" destOrd="0" parTransId="{CC177057-376D-4806-A8E6-006EFB66E52E}" sibTransId="{54046642-1D9E-40AE-80EE-8F1524E16F1F}"/>
    <dgm:cxn modelId="{A6CE0509-9346-445D-9319-5051FEF66A91}" type="presOf" srcId="{884DDD74-0CA7-4E4F-B89B-5163C5BABC39}" destId="{151FAC0D-4726-4346-8A5E-80986EF76004}" srcOrd="0" destOrd="0" presId="urn:microsoft.com/office/officeart/2005/8/layout/default"/>
    <dgm:cxn modelId="{5C973FE4-B70E-44C4-80E8-75E9578C0D2A}" type="presOf" srcId="{E9CC0F11-6C07-4CF2-89F4-1DACD04383B5}" destId="{EA245D81-9178-4E73-BBA9-A71DAA020979}" srcOrd="0" destOrd="0" presId="urn:microsoft.com/office/officeart/2005/8/layout/default"/>
    <dgm:cxn modelId="{5E66E4D8-A237-4C3C-8AD5-59D45D6A5A10}" srcId="{E9CC0F11-6C07-4CF2-89F4-1DACD04383B5}" destId="{939DF79F-2F84-48EB-873E-498C1B5E5167}" srcOrd="4" destOrd="0" parTransId="{07B329F5-EE50-42B0-8EA0-080EA1C262D0}" sibTransId="{8CE4C334-5FE9-4D2D-90D2-8E7853FC1948}"/>
    <dgm:cxn modelId="{41CD5971-A1BC-45A4-947A-413256E9DCB2}" srcId="{E9CC0F11-6C07-4CF2-89F4-1DACD04383B5}" destId="{1AA74A36-8505-40E8-BAE5-5FFFD1C3DF72}" srcOrd="3" destOrd="0" parTransId="{158F8E69-E1AA-4896-8559-DE308AFC5B96}" sibTransId="{90D1E764-3979-4B00-A558-2905B6458B37}"/>
    <dgm:cxn modelId="{2BE964EC-C877-4E83-B3FD-7B5218FDF0B1}" type="presOf" srcId="{43DB4B71-FE5E-4BF1-BE6D-C1487A8E09CB}" destId="{0BB1DF5A-CBCB-4F15-9B04-5C1DB4F3BDFB}" srcOrd="0" destOrd="0" presId="urn:microsoft.com/office/officeart/2005/8/layout/default"/>
    <dgm:cxn modelId="{D10FBCD2-7353-4805-A384-874A0BDC8624}" type="presOf" srcId="{939DF79F-2F84-48EB-873E-498C1B5E5167}" destId="{918AB93B-BDD1-460A-8037-3D83B8FCD96D}" srcOrd="0" destOrd="0" presId="urn:microsoft.com/office/officeart/2005/8/layout/default"/>
    <dgm:cxn modelId="{D83A8374-7B33-4AEB-8614-4C77E4500F5D}" type="presOf" srcId="{1AA74A36-8505-40E8-BAE5-5FFFD1C3DF72}" destId="{B8EC1EF3-55B1-4224-A107-52E49B6E6250}" srcOrd="0" destOrd="0" presId="urn:microsoft.com/office/officeart/2005/8/layout/default"/>
    <dgm:cxn modelId="{944FC639-E434-4104-9799-975A57453C14}" type="presParOf" srcId="{EA245D81-9178-4E73-BBA9-A71DAA020979}" destId="{151FAC0D-4726-4346-8A5E-80986EF76004}" srcOrd="0" destOrd="0" presId="urn:microsoft.com/office/officeart/2005/8/layout/default"/>
    <dgm:cxn modelId="{396E5F51-485A-4326-B3D8-07D1CBE91EDA}" type="presParOf" srcId="{EA245D81-9178-4E73-BBA9-A71DAA020979}" destId="{88D9D636-C3EE-41C6-89B8-546B1EFA33D3}" srcOrd="1" destOrd="0" presId="urn:microsoft.com/office/officeart/2005/8/layout/default"/>
    <dgm:cxn modelId="{0E820A8D-97BA-4C4F-8AB9-271BFA08B4D1}" type="presParOf" srcId="{EA245D81-9178-4E73-BBA9-A71DAA020979}" destId="{EE77FA9A-16B6-4E5A-82EC-A1B2B4AB5087}" srcOrd="2" destOrd="0" presId="urn:microsoft.com/office/officeart/2005/8/layout/default"/>
    <dgm:cxn modelId="{5DB92DA1-976E-41AC-9909-20375E419A22}" type="presParOf" srcId="{EA245D81-9178-4E73-BBA9-A71DAA020979}" destId="{8290B4E2-390E-4218-9B04-642CD49E029F}" srcOrd="3" destOrd="0" presId="urn:microsoft.com/office/officeart/2005/8/layout/default"/>
    <dgm:cxn modelId="{24EE810B-5BD3-443D-AA90-0CB890AEDB85}" type="presParOf" srcId="{EA245D81-9178-4E73-BBA9-A71DAA020979}" destId="{0BB1DF5A-CBCB-4F15-9B04-5C1DB4F3BDFB}" srcOrd="4" destOrd="0" presId="urn:microsoft.com/office/officeart/2005/8/layout/default"/>
    <dgm:cxn modelId="{A87B4994-62EB-4DBF-987D-A9483AD5E77C}" type="presParOf" srcId="{EA245D81-9178-4E73-BBA9-A71DAA020979}" destId="{A1F0880A-7F13-415D-A664-45935925BAF4}" srcOrd="5" destOrd="0" presId="urn:microsoft.com/office/officeart/2005/8/layout/default"/>
    <dgm:cxn modelId="{F75DCDE1-CAC8-41D4-983D-519C3B2FA225}" type="presParOf" srcId="{EA245D81-9178-4E73-BBA9-A71DAA020979}" destId="{B8EC1EF3-55B1-4224-A107-52E49B6E6250}" srcOrd="6" destOrd="0" presId="urn:microsoft.com/office/officeart/2005/8/layout/default"/>
    <dgm:cxn modelId="{3DF89DC6-546F-42DA-B61C-8C84CA01ABED}" type="presParOf" srcId="{EA245D81-9178-4E73-BBA9-A71DAA020979}" destId="{D9FBB32F-A4AC-4EB9-BF60-D3123CD1BD5C}" srcOrd="7" destOrd="0" presId="urn:microsoft.com/office/officeart/2005/8/layout/default"/>
    <dgm:cxn modelId="{0A0878BB-AE72-4DAC-8B41-077DBF5CC872}" type="presParOf" srcId="{EA245D81-9178-4E73-BBA9-A71DAA020979}" destId="{918AB93B-BDD1-460A-8037-3D83B8FCD96D}" srcOrd="8" destOrd="0" presId="urn:microsoft.com/office/officeart/2005/8/layout/default"/>
  </dgm:cxnLst>
  <dgm:bg>
    <a:blipFill>
      <a:blip xmlns:r="http://schemas.openxmlformats.org/officeDocument/2006/relationships" r:embed="rId1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1FAC0D-4726-4346-8A5E-80986EF76004}">
      <dsp:nvSpPr>
        <dsp:cNvPr id="0" name=""/>
        <dsp:cNvSpPr/>
      </dsp:nvSpPr>
      <dsp:spPr>
        <a:xfrm>
          <a:off x="1115625" y="0"/>
          <a:ext cx="2857499" cy="18344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Zaangażowanie do realizacji programu  całego personelu przedszkola</a:t>
          </a:r>
          <a:endParaRPr lang="pl-PL" sz="1800" kern="1200" dirty="0"/>
        </a:p>
      </dsp:txBody>
      <dsp:txXfrm>
        <a:off x="1115625" y="0"/>
        <a:ext cx="2857499" cy="1834412"/>
      </dsp:txXfrm>
    </dsp:sp>
    <dsp:sp modelId="{EE77FA9A-16B6-4E5A-82EC-A1B2B4AB5087}">
      <dsp:nvSpPr>
        <dsp:cNvPr id="0" name=""/>
        <dsp:cNvSpPr/>
      </dsp:nvSpPr>
      <dsp:spPr>
        <a:xfrm>
          <a:off x="4716018" y="0"/>
          <a:ext cx="2857499" cy="18858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Zaangażowanie do udziału  w realizacji programu rodziców wychowanków i zaprzyjaźnione instytucje</a:t>
          </a:r>
          <a:endParaRPr lang="pl-PL" sz="1800" kern="1200" dirty="0"/>
        </a:p>
      </dsp:txBody>
      <dsp:txXfrm>
        <a:off x="4716018" y="0"/>
        <a:ext cx="2857499" cy="1885898"/>
      </dsp:txXfrm>
    </dsp:sp>
    <dsp:sp modelId="{0BB1DF5A-CBCB-4F15-9B04-5C1DB4F3BDFB}">
      <dsp:nvSpPr>
        <dsp:cNvPr id="0" name=""/>
        <dsp:cNvSpPr/>
      </dsp:nvSpPr>
      <dsp:spPr>
        <a:xfrm>
          <a:off x="251517" y="2592287"/>
          <a:ext cx="2857499" cy="17145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Wyrabianie przyzwyczajeń i umiejętności szeroko pojętej higieny i kultury osobistej- ochrona własnego zdrowia 2015/16</a:t>
          </a:r>
          <a:endParaRPr lang="pl-PL" sz="1800" kern="1200" dirty="0"/>
        </a:p>
      </dsp:txBody>
      <dsp:txXfrm>
        <a:off x="251517" y="2592287"/>
        <a:ext cx="2857499" cy="1714500"/>
      </dsp:txXfrm>
    </dsp:sp>
    <dsp:sp modelId="{B8EC1EF3-55B1-4224-A107-52E49B6E6250}">
      <dsp:nvSpPr>
        <dsp:cNvPr id="0" name=""/>
        <dsp:cNvSpPr/>
      </dsp:nvSpPr>
      <dsp:spPr>
        <a:xfrm>
          <a:off x="3203857" y="2592290"/>
          <a:ext cx="2857499" cy="17145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Wyrabianie nawyków zdrowego odżywiania oraz racjonalnego spędzania czasu z uwzględnieniem konieczności ruchu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2016/17</a:t>
          </a:r>
          <a:endParaRPr lang="pl-PL" sz="1600" kern="1200" dirty="0"/>
        </a:p>
      </dsp:txBody>
      <dsp:txXfrm>
        <a:off x="3203857" y="2592290"/>
        <a:ext cx="2857499" cy="1714500"/>
      </dsp:txXfrm>
    </dsp:sp>
    <dsp:sp modelId="{918AB93B-BDD1-460A-8037-3D83B8FCD96D}">
      <dsp:nvSpPr>
        <dsp:cNvPr id="0" name=""/>
        <dsp:cNvSpPr/>
      </dsp:nvSpPr>
      <dsp:spPr>
        <a:xfrm>
          <a:off x="6286500" y="2592290"/>
          <a:ext cx="2857499" cy="17145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Bezpieczeństwo dziecka w domu i w przedszkolu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2017/18</a:t>
          </a:r>
          <a:endParaRPr lang="pl-PL" sz="1800" kern="1200" dirty="0"/>
        </a:p>
      </dsp:txBody>
      <dsp:txXfrm>
        <a:off x="6286500" y="2592290"/>
        <a:ext cx="2857499" cy="1714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0.45181</cdr:x>
      <cdr:y>0.06364</cdr:y>
    </cdr:from>
    <cdr:to>
      <cdr:x>0.56292</cdr:x>
      <cdr:y>0.26567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3718228" y="28803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0.41681</cdr:x>
      <cdr:y>0.06141</cdr:y>
    </cdr:from>
    <cdr:to>
      <cdr:x>0.52792</cdr:x>
      <cdr:y>0.26344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3430196" y="27791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0.16307</cdr:x>
      <cdr:y>0</cdr:y>
    </cdr:from>
    <cdr:to>
      <cdr:x>0.80181</cdr:x>
      <cdr:y>0.15686</cdr:y>
    </cdr:to>
    <cdr:sp macro="" textlink="">
      <cdr:nvSpPr>
        <cdr:cNvPr id="4" name="pole tekstowe 3"/>
        <cdr:cNvSpPr txBox="1"/>
      </cdr:nvSpPr>
      <cdr:spPr>
        <a:xfrm xmlns:a="http://schemas.openxmlformats.org/drawingml/2006/main">
          <a:off x="1341964" y="0"/>
          <a:ext cx="5256584" cy="7099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0.48681</cdr:x>
      <cdr:y>0.09323</cdr:y>
    </cdr:from>
    <cdr:to>
      <cdr:x>0.59792</cdr:x>
      <cdr:y>0.29526</cdr:y>
    </cdr:to>
    <cdr:sp macro="" textlink="">
      <cdr:nvSpPr>
        <cdr:cNvPr id="5" name="pole tekstowe 4"/>
        <cdr:cNvSpPr txBox="1"/>
      </cdr:nvSpPr>
      <cdr:spPr>
        <a:xfrm xmlns:a="http://schemas.openxmlformats.org/drawingml/2006/main">
          <a:off x="4006260" y="42193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pl-PL" sz="1800" b="1" dirty="0" smtClean="0"/>
            <a:t>Wyniki przeprowadzonej ewaluacji naszego programu w  standardzie pierwszym</a:t>
          </a:r>
        </a:p>
        <a:p xmlns:a="http://schemas.openxmlformats.org/drawingml/2006/main">
          <a:pPr algn="ctr"/>
          <a:r>
            <a:rPr lang="pl-PL" sz="1800" dirty="0" smtClean="0"/>
            <a:t>Koncepcja pracy przedszkola, jego organizacja i struktura sprzyjają realizacji </a:t>
          </a:r>
        </a:p>
        <a:p xmlns:a="http://schemas.openxmlformats.org/drawingml/2006/main">
          <a:pPr algn="ctr"/>
          <a:r>
            <a:rPr lang="pl-PL" sz="1800" dirty="0" smtClean="0"/>
            <a:t>długofalowych, zaplanowanych działań dla wzmacniania zdrowia dzieci,</a:t>
          </a:r>
        </a:p>
        <a:p xmlns:a="http://schemas.openxmlformats.org/drawingml/2006/main">
          <a:pPr algn="ctr"/>
          <a:r>
            <a:rPr lang="pl-PL" sz="1800" dirty="0" smtClean="0"/>
            <a:t> pracowników i rodziców.</a:t>
          </a:r>
        </a:p>
        <a:p xmlns:a="http://schemas.openxmlformats.org/drawingml/2006/main">
          <a:pPr algn="ctr"/>
          <a:endParaRPr lang="pl-PL" sz="1800" dirty="0" smtClean="0"/>
        </a:p>
        <a:p xmlns:a="http://schemas.openxmlformats.org/drawingml/2006/main">
          <a:pPr algn="ctr"/>
          <a:endParaRPr lang="pl-PL" sz="18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5C1C26-0A46-4114-8A4F-C85335EDE7D3}" type="datetimeFigureOut">
              <a:rPr lang="pl-PL" smtClean="0"/>
              <a:t>2018-09-05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F21F0-C74A-467D-9D06-8AC075421C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9341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F21F0-C74A-467D-9D06-8AC075421C7C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7999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6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F21F0-C74A-467D-9D06-8AC075421C7C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3548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Higiena i kultura osobista-</a:t>
            </a:r>
            <a:r>
              <a:rPr lang="pl-PL" baseline="0" dirty="0" smtClean="0"/>
              <a:t> ochrona własnego zdrowia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F21F0-C74A-467D-9D06-8AC075421C7C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4616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F21F0-C74A-467D-9D06-8AC075421C7C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8261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F21F0-C74A-467D-9D06-8AC075421C7C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3161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F21F0-C74A-467D-9D06-8AC075421C7C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2213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8EB78-00BC-458F-9A3C-9330A512661B}" type="datetimeFigureOut">
              <a:rPr lang="pl-PL" smtClean="0"/>
              <a:t>2018-09-05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A313E-89D5-427A-A33A-DD01EE4A55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5217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8EB78-00BC-458F-9A3C-9330A512661B}" type="datetimeFigureOut">
              <a:rPr lang="pl-PL" smtClean="0"/>
              <a:t>2018-09-05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A313E-89D5-427A-A33A-DD01EE4A55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7119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8EB78-00BC-458F-9A3C-9330A512661B}" type="datetimeFigureOut">
              <a:rPr lang="pl-PL" smtClean="0"/>
              <a:t>2018-09-05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A313E-89D5-427A-A33A-DD01EE4A55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7430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8EB78-00BC-458F-9A3C-9330A512661B}" type="datetimeFigureOut">
              <a:rPr lang="pl-PL" smtClean="0"/>
              <a:t>2018-09-05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A313E-89D5-427A-A33A-DD01EE4A55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6180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8EB78-00BC-458F-9A3C-9330A512661B}" type="datetimeFigureOut">
              <a:rPr lang="pl-PL" smtClean="0"/>
              <a:t>2018-09-05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A313E-89D5-427A-A33A-DD01EE4A55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3281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8EB78-00BC-458F-9A3C-9330A512661B}" type="datetimeFigureOut">
              <a:rPr lang="pl-PL" smtClean="0"/>
              <a:t>2018-09-05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A313E-89D5-427A-A33A-DD01EE4A55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1239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8EB78-00BC-458F-9A3C-9330A512661B}" type="datetimeFigureOut">
              <a:rPr lang="pl-PL" smtClean="0"/>
              <a:t>2018-09-05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A313E-89D5-427A-A33A-DD01EE4A55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4935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8EB78-00BC-458F-9A3C-9330A512661B}" type="datetimeFigureOut">
              <a:rPr lang="pl-PL" smtClean="0"/>
              <a:t>2018-09-05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A313E-89D5-427A-A33A-DD01EE4A55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1539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8EB78-00BC-458F-9A3C-9330A512661B}" type="datetimeFigureOut">
              <a:rPr lang="pl-PL" smtClean="0"/>
              <a:t>2018-09-05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A313E-89D5-427A-A33A-DD01EE4A55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0243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8EB78-00BC-458F-9A3C-9330A512661B}" type="datetimeFigureOut">
              <a:rPr lang="pl-PL" smtClean="0"/>
              <a:t>2018-09-05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A313E-89D5-427A-A33A-DD01EE4A55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1791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8EB78-00BC-458F-9A3C-9330A512661B}" type="datetimeFigureOut">
              <a:rPr lang="pl-PL" smtClean="0"/>
              <a:t>2018-09-05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A313E-89D5-427A-A33A-DD01EE4A55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2248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8EB78-00BC-458F-9A3C-9330A512661B}" type="datetimeFigureOut">
              <a:rPr lang="pl-PL" smtClean="0"/>
              <a:t>2018-09-05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A313E-89D5-427A-A33A-DD01EE4A55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2128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3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2691730"/>
          </a:xfrm>
        </p:spPr>
        <p:txBody>
          <a:bodyPr>
            <a:normAutofit/>
          </a:bodyPr>
          <a:lstStyle/>
          <a:p>
            <a:r>
              <a:rPr lang="pl-PL" sz="3200" dirty="0" smtClean="0"/>
              <a:t>PRZEDSZKOLE NR 7</a:t>
            </a:r>
            <a:br>
              <a:rPr lang="pl-PL" sz="3200" dirty="0" smtClean="0"/>
            </a:br>
            <a:r>
              <a:rPr lang="pl-PL" sz="3200" dirty="0" smtClean="0"/>
              <a:t>im</a:t>
            </a:r>
            <a:r>
              <a:rPr lang="pl-PL" sz="3200" dirty="0" smtClean="0"/>
              <a:t> </a:t>
            </a:r>
            <a:r>
              <a:rPr lang="pl-PL" sz="3200" dirty="0" smtClean="0"/>
              <a:t>„ SKARBNIKOWA WILLA”</a:t>
            </a:r>
            <a:br>
              <a:rPr lang="pl-PL" sz="3200" dirty="0" smtClean="0"/>
            </a:br>
            <a:r>
              <a:rPr lang="pl-PL" sz="2800" dirty="0" smtClean="0"/>
              <a:t>Ubiegające się o Krajowy Certyfikat Przedszkoli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i </a:t>
            </a:r>
            <a:r>
              <a:rPr lang="pl-PL" sz="2800" dirty="0" smtClean="0"/>
              <a:t>Szkół Promujących Zdrowie</a:t>
            </a:r>
            <a:r>
              <a:rPr lang="pl-PL" sz="3200" dirty="0" smtClean="0"/>
              <a:t/>
            </a:r>
            <a:br>
              <a:rPr lang="pl-PL" sz="3200" dirty="0" smtClean="0"/>
            </a:br>
            <a:endParaRPr lang="pl-PL" sz="32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501008"/>
            <a:ext cx="6096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Skarbnikowa Wil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16" y="0"/>
            <a:ext cx="23526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53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03579747"/>
              </p:ext>
            </p:extLst>
          </p:nvPr>
        </p:nvGraphicFramePr>
        <p:xfrm>
          <a:off x="-41585" y="1706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pole tekstowe 9"/>
          <p:cNvSpPr txBox="1"/>
          <p:nvPr/>
        </p:nvSpPr>
        <p:spPr>
          <a:xfrm>
            <a:off x="641983" y="2636912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400" dirty="0" smtClean="0"/>
          </a:p>
          <a:p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275443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200" b="1" dirty="0" smtClean="0"/>
              <a:t>Standard drugi </a:t>
            </a:r>
            <a:br>
              <a:rPr lang="pl-PL" sz="2200" b="1" dirty="0" smtClean="0"/>
            </a:br>
            <a:r>
              <a:rPr lang="pl-PL" sz="2200" dirty="0" smtClean="0"/>
              <a:t>Klimat społeczny przedszkola sprzyja dobremu samopoczuciu i zdrowiu dzieci, pracowników przedszkola i rodziców dzieci .</a:t>
            </a:r>
            <a:endParaRPr lang="pl-PL" sz="2200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7700295"/>
              </p:ext>
            </p:extLst>
          </p:nvPr>
        </p:nvGraphicFramePr>
        <p:xfrm>
          <a:off x="1907704" y="1556792"/>
          <a:ext cx="4680520" cy="3845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5396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24936" cy="1714202"/>
          </a:xfrm>
        </p:spPr>
        <p:txBody>
          <a:bodyPr>
            <a:normAutofit fontScale="90000"/>
          </a:bodyPr>
          <a:lstStyle/>
          <a:p>
            <a:r>
              <a:rPr lang="pl-PL" sz="2000" b="1" dirty="0" smtClean="0"/>
              <a:t>Standard trzeci</a:t>
            </a:r>
            <a:br>
              <a:rPr lang="pl-PL" sz="2000" b="1" dirty="0" smtClean="0"/>
            </a:br>
            <a:r>
              <a:rPr lang="pl-PL" sz="2000" dirty="0" smtClean="0"/>
              <a:t>Przedszkole prowadzi edukację zdrowotną dzieci i stwarza im warunki do praktykowania w codziennym życiu </a:t>
            </a:r>
            <a:r>
              <a:rPr lang="pl-PL" sz="2000" dirty="0" err="1" smtClean="0"/>
              <a:t>zachowań</a:t>
            </a:r>
            <a:r>
              <a:rPr lang="pl-PL" sz="2000" dirty="0" smtClean="0"/>
              <a:t> prozdrowotnych.</a:t>
            </a:r>
            <a:br>
              <a:rPr lang="pl-PL" sz="2000" dirty="0" smtClean="0"/>
            </a:br>
            <a:r>
              <a:rPr lang="pl-PL" sz="2000" b="1" dirty="0" smtClean="0"/>
              <a:t>Problem </a:t>
            </a:r>
            <a:r>
              <a:rPr lang="pl-PL" sz="2000" b="1" dirty="0"/>
              <a:t>priorytetowy</a:t>
            </a:r>
            <a:r>
              <a:rPr lang="pl-PL" sz="2000" dirty="0" smtClean="0"/>
              <a:t>:   Rodzice </a:t>
            </a:r>
            <a:r>
              <a:rPr lang="pl-PL" sz="2000" dirty="0"/>
              <a:t>zbyt słabo motywowani do pokonywania drogi do przedszkola pieszo, rowerem itp., potrzeba zakupienia sprzętu ochronnego do nauki oraz poszerzenie wiedzy i umiejętności dzieci na temat konieczności jego stosowania.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8414777"/>
              </p:ext>
            </p:extLst>
          </p:nvPr>
        </p:nvGraphicFramePr>
        <p:xfrm>
          <a:off x="1547664" y="2204864"/>
          <a:ext cx="5832648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4442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208912" cy="2434282"/>
          </a:xfrm>
        </p:spPr>
        <p:txBody>
          <a:bodyPr>
            <a:normAutofit fontScale="90000"/>
          </a:bodyPr>
          <a:lstStyle/>
          <a:p>
            <a:r>
              <a:rPr lang="pl-PL" sz="2000" b="1" dirty="0" smtClean="0"/>
              <a:t>Standard czwarty</a:t>
            </a:r>
            <a:br>
              <a:rPr lang="pl-PL" sz="2000" b="1" dirty="0" smtClean="0"/>
            </a:br>
            <a:r>
              <a:rPr lang="pl-PL" sz="2000" dirty="0" smtClean="0"/>
              <a:t>Przedszkole podejmuje działania w celu zwiększenia kompetencji pracowników i rodziców dzieci w zakresie dbałości o własne zdrowie oraz do prowadzenia edukacji zdrowotnej dzieci.</a:t>
            </a:r>
            <a:br>
              <a:rPr lang="pl-PL" sz="2000" dirty="0" smtClean="0"/>
            </a:br>
            <a:r>
              <a:rPr lang="pl-PL" sz="2000" b="1" dirty="0" smtClean="0"/>
              <a:t>Problem priorytetowy</a:t>
            </a:r>
            <a:r>
              <a:rPr lang="pl-PL" sz="2000" dirty="0" smtClean="0"/>
              <a:t>: Brak </a:t>
            </a:r>
            <a:r>
              <a:rPr lang="pl-PL" sz="2000" dirty="0"/>
              <a:t>szkoleń dla pracowników niepedagogicznych, niedostateczna ilość publikacji   dotyczących zdrowia, brak szkoleń ze specjalistami z zakresu zdrowia, zbyt mała ilość warsztatów z psychologiem z PPP, zbyt mało konsultacji w zakresie rozwiązywania problemów.</a:t>
            </a:r>
            <a:endParaRPr lang="pl-PL" sz="2000" b="1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3013170"/>
              </p:ext>
            </p:extLst>
          </p:nvPr>
        </p:nvGraphicFramePr>
        <p:xfrm>
          <a:off x="1979712" y="2636912"/>
          <a:ext cx="4320480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6399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2372" y="-171400"/>
            <a:ext cx="8219256" cy="980728"/>
          </a:xfrm>
        </p:spPr>
        <p:txBody>
          <a:bodyPr>
            <a:normAutofit/>
          </a:bodyPr>
          <a:lstStyle/>
          <a:p>
            <a:r>
              <a:rPr lang="pl-PL" sz="2800" dirty="0" smtClean="0"/>
              <a:t>Podsumowanie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95536" y="620688"/>
            <a:ext cx="3528392" cy="362899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sz="2000" b="1" dirty="0" smtClean="0"/>
              <a:t>Mocne strony</a:t>
            </a:r>
          </a:p>
          <a:p>
            <a:r>
              <a:rPr lang="pl-PL" sz="1600" dirty="0" smtClean="0"/>
              <a:t>Klimat społeczny przedszkola sprzyja dobremu samopoczuciu i zdrowiu dzieci, pracowników i rodziców dzieci.</a:t>
            </a:r>
          </a:p>
          <a:p>
            <a:r>
              <a:rPr lang="pl-PL" sz="1600" dirty="0" smtClean="0"/>
              <a:t>Koncepcja pracy przedszkola, jego organizacja i struktura sprzyjają realizacji długofalowych, zaplanowanych działań dla wzmacniania zdrowia dzieci, pracowników i rodziców dzieci.</a:t>
            </a:r>
          </a:p>
          <a:p>
            <a:r>
              <a:rPr lang="pl-PL" sz="1600" dirty="0" smtClean="0"/>
              <a:t>Przedszkole prowadzi edukację zdrowotną dzieci i stwarza im warunki do praktykowania w codziennym życiu </a:t>
            </a:r>
            <a:r>
              <a:rPr lang="pl-PL" sz="1600" dirty="0" err="1" smtClean="0"/>
              <a:t>zachowań</a:t>
            </a:r>
            <a:r>
              <a:rPr lang="pl-PL" sz="1600" dirty="0" smtClean="0"/>
              <a:t>  prozdrowotnych.</a:t>
            </a:r>
          </a:p>
          <a:p>
            <a:pPr marL="0" indent="0">
              <a:buNone/>
            </a:pPr>
            <a:endParaRPr lang="pl-PL" sz="1600" dirty="0" smtClean="0"/>
          </a:p>
          <a:p>
            <a:pPr marL="0" indent="0">
              <a:buNone/>
            </a:pPr>
            <a:endParaRPr lang="pl-PL" sz="20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90446" y="620688"/>
            <a:ext cx="3390528" cy="309634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sz="2000" b="1" dirty="0" smtClean="0"/>
              <a:t>Słabe strony</a:t>
            </a:r>
          </a:p>
          <a:p>
            <a:r>
              <a:rPr lang="pl-PL" sz="1600" dirty="0" smtClean="0"/>
              <a:t>Przedszkole podejmuje działania w celu zwiększenia kompetencji pracowników i rodziców dzieci w zakresie dbałości o zdrowie oraz prowadzenia edukacji zdrowotnej dzieci.</a:t>
            </a:r>
            <a:endParaRPr lang="pl-PL" sz="16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941446" y="4149080"/>
            <a:ext cx="7200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      Z analizy przedstawionych standardów wynika, iż najniższe </a:t>
            </a:r>
            <a:r>
              <a:rPr lang="pl-PL" dirty="0"/>
              <a:t> </a:t>
            </a:r>
            <a:r>
              <a:rPr lang="pl-PL" dirty="0" smtClean="0"/>
              <a:t>rezultaty uzyskaliśmy w standardzie czwartym. Zespół ds. promocji zdrowia postanowił, że</a:t>
            </a:r>
            <a:r>
              <a:rPr lang="pl-PL" dirty="0"/>
              <a:t> </a:t>
            </a:r>
            <a:r>
              <a:rPr lang="pl-PL" dirty="0" smtClean="0"/>
              <a:t>priorytetem do realizacji w przyszłym roku  będzie:</a:t>
            </a:r>
          </a:p>
          <a:p>
            <a:r>
              <a:rPr lang="pl-PL" b="1" dirty="0" smtClean="0"/>
              <a:t>     Zapraszanie specjalistów z odpowiednimi kwalifikacjami w zakresie promocji zdrowia oraz organizacji innych szkoleń dla pracowników przedszkola i rodziców w celu rozwijania ich kompetencji do dbałości o zdrowie w procesie wychowania dziecka oraz zachęcanie rodziców do pokonywania drogi do przedszkola pieszo, na rowerze itp..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0164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340571" y="2159000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/>
              <a:t>Nasze Przedszkole od </a:t>
            </a:r>
            <a:r>
              <a:rPr lang="pl-PL" dirty="0" smtClean="0"/>
              <a:t>dłuższego czasu dostrzega potrzeby środowiska i od 2007 roku realizuje programy promujące zdrowie. Dzięki współpracy z Ośrodkiem Metodycznym </a:t>
            </a:r>
            <a:r>
              <a:rPr lang="pl-PL" dirty="0" err="1" smtClean="0"/>
              <a:t>Metis</a:t>
            </a:r>
            <a:r>
              <a:rPr lang="pl-PL" dirty="0" smtClean="0"/>
              <a:t> w Katowicach zdobyliśmy następujące certyfikaty</a:t>
            </a:r>
          </a:p>
          <a:p>
            <a:pPr algn="ctr"/>
            <a:r>
              <a:rPr lang="pl-PL" dirty="0" smtClean="0"/>
              <a:t> </a:t>
            </a:r>
            <a:r>
              <a:rPr lang="pl-PL" dirty="0"/>
              <a:t>Śląskiej Sieci </a:t>
            </a:r>
            <a:r>
              <a:rPr lang="pl-PL" dirty="0" smtClean="0"/>
              <a:t>Szkół i Przedszkoli </a:t>
            </a:r>
            <a:r>
              <a:rPr lang="pl-PL" dirty="0"/>
              <a:t>Promujących </a:t>
            </a:r>
            <a:r>
              <a:rPr lang="pl-PL" dirty="0" smtClean="0"/>
              <a:t>Zdrowie.</a:t>
            </a:r>
            <a:endParaRPr lang="pl-PL" dirty="0"/>
          </a:p>
        </p:txBody>
      </p:sp>
      <p:pic>
        <p:nvPicPr>
          <p:cNvPr id="1026" name="Picture 2" descr="Skarbnikowa Wil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662" y="44450"/>
            <a:ext cx="23526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056" y="3933056"/>
            <a:ext cx="1779737" cy="2518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5" y="3950240"/>
            <a:ext cx="1820067" cy="2518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242" y="3950240"/>
            <a:ext cx="1793433" cy="2518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91691" y="4365317"/>
            <a:ext cx="2503662" cy="1639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484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Działania przedszkola w zakresie Promocji Zdrowia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pic>
        <p:nvPicPr>
          <p:cNvPr id="3074" name="Picture 2" descr="C:\Users\DOM\Desktop\skarbnikowa will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8208911" cy="425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44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20" y="1340"/>
            <a:ext cx="9140480" cy="1483443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pl-PL" sz="3200" dirty="0" smtClean="0"/>
              <a:t>Założenia realizowanego w placówce Programu Promującego Zdrowie w latach 2016-2018</a:t>
            </a:r>
            <a:endParaRPr lang="pl-PL" sz="3200" dirty="0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504573"/>
              </p:ext>
            </p:extLst>
          </p:nvPr>
        </p:nvGraphicFramePr>
        <p:xfrm>
          <a:off x="0" y="1484784"/>
          <a:ext cx="9144000" cy="537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948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Higiena i kultura osobista- ochrona własnego zdrowia</a:t>
            </a:r>
            <a:br>
              <a:rPr lang="pl-PL" dirty="0"/>
            </a:br>
            <a:endParaRPr lang="pl-PL" dirty="0"/>
          </a:p>
        </p:txBody>
      </p:sp>
      <p:pic>
        <p:nvPicPr>
          <p:cNvPr id="11" name="Symbol zastępczy zawartości 10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456" y="1268760"/>
            <a:ext cx="2952328" cy="2214246"/>
          </a:xfrm>
        </p:spPr>
      </p:pic>
      <p:sp>
        <p:nvSpPr>
          <p:cNvPr id="10" name="Symbol zastępczy zawartości 9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l-PL" sz="1800" dirty="0" smtClean="0"/>
              <a:t>Dzieci poznały zasady higieny biorąc udział w akcji „ Akademia </a:t>
            </a:r>
            <a:r>
              <a:rPr lang="pl-PL" sz="1800" dirty="0" err="1" smtClean="0"/>
              <a:t>Aquafresh</a:t>
            </a:r>
            <a:r>
              <a:rPr lang="pl-PL" sz="1800" dirty="0" smtClean="0"/>
              <a:t>”</a:t>
            </a:r>
          </a:p>
          <a:p>
            <a:r>
              <a:rPr lang="pl-PL" sz="1800" dirty="0" smtClean="0"/>
              <a:t>Udział w projekcie „Edukacja, promocja i profilaktyka w kierunku zdrowia jamy ustnej skierowanej do małych dzieci, ich rodziców, opiekunów i wychowawców”</a:t>
            </a:r>
          </a:p>
          <a:p>
            <a:r>
              <a:rPr lang="pl-PL" sz="1800" dirty="0" smtClean="0"/>
              <a:t>Spotkanie z p. </a:t>
            </a:r>
            <a:r>
              <a:rPr lang="pl-PL" sz="1800" smtClean="0"/>
              <a:t>farmaceutką</a:t>
            </a:r>
            <a:endParaRPr lang="pl-PL" sz="1800" dirty="0" smtClean="0"/>
          </a:p>
          <a:p>
            <a:r>
              <a:rPr lang="pl-PL" sz="1800" dirty="0" smtClean="0"/>
              <a:t>Wizyta w Ośrodku Zdrowia rozmowa z lekarzem</a:t>
            </a:r>
          </a:p>
          <a:p>
            <a:r>
              <a:rPr lang="pl-PL" sz="1800" dirty="0" smtClean="0"/>
              <a:t>Współpraca z Poradnią Psychologiczno-Pedagogiczną</a:t>
            </a:r>
          </a:p>
          <a:p>
            <a:r>
              <a:rPr lang="pl-PL" sz="1800" dirty="0" smtClean="0"/>
              <a:t>Realizacja innowacji „Profilaktyka wad postawy z uwzględnieniem płaskostopia”</a:t>
            </a:r>
          </a:p>
          <a:p>
            <a:endParaRPr lang="pl-PL" sz="1800" dirty="0"/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6774" y="4127335"/>
            <a:ext cx="2837663" cy="1873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5" name="Picture 3" descr="C:\Users\DOM\Desktop\profilaktyka płaskostopi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970" y="3645024"/>
            <a:ext cx="1960513" cy="283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32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dirty="0" smtClean="0"/>
              <a:t>Działania w zakresie wyrabiania nawyków zdrowego odżywiania oraz racjonalnego spędzania czasu uwzględniając konieczność ruchu</a:t>
            </a:r>
            <a:endParaRPr lang="pl-PL" sz="20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l-PL" sz="1800" dirty="0" smtClean="0"/>
              <a:t>Spotkanie z p. dietetyk.</a:t>
            </a:r>
          </a:p>
          <a:p>
            <a:r>
              <a:rPr lang="pl-PL" sz="1800" dirty="0" smtClean="0"/>
              <a:t>Zajęcia z p. intendentką.</a:t>
            </a:r>
          </a:p>
          <a:p>
            <a:r>
              <a:rPr lang="pl-PL" sz="1800" dirty="0" smtClean="0"/>
              <a:t>Włączenie dzieci do akcji Kino Przedszkole projekcja filmu „Więcej warzyw mniej słodyczy”.</a:t>
            </a:r>
          </a:p>
          <a:p>
            <a:r>
              <a:rPr lang="pl-PL" sz="1800" dirty="0" smtClean="0"/>
              <a:t>Zaangażowanie rodziców w przedstawienie „Rzepka” z cyklu „Rodzice Dzieciom” . </a:t>
            </a:r>
          </a:p>
          <a:p>
            <a:r>
              <a:rPr lang="pl-PL" sz="1800" dirty="0" smtClean="0"/>
              <a:t>Samodzielne przygotowywanie przez dzieci kanapek, koktajli, sałatek warzywnych i owocowych ze zdrowych produktów.</a:t>
            </a:r>
          </a:p>
          <a:p>
            <a:r>
              <a:rPr lang="pl-PL" sz="1800" dirty="0" smtClean="0"/>
              <a:t>Zmiana jadłospisów- unikanie soli i cukru, doprawianie potraw ziołami i miodem.</a:t>
            </a:r>
            <a:endParaRPr lang="pl-PL" sz="1800" dirty="0"/>
          </a:p>
        </p:txBody>
      </p:sp>
      <p:pic>
        <p:nvPicPr>
          <p:cNvPr id="4102" name="Picture 6" descr="C:\Users\DOM\Desktop\dietetyk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1656184" cy="229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DOM\Desktop\kino p-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12776"/>
            <a:ext cx="230507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DOM\Desktop\rzepk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558" y="2996952"/>
            <a:ext cx="2305078" cy="129660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</p:pic>
      <p:pic>
        <p:nvPicPr>
          <p:cNvPr id="4106" name="Picture 10" descr="C:\Users\DOM\Desktop\intendentk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62" y="3861048"/>
            <a:ext cx="1513871" cy="192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C:\Users\DOM\Desktop\master chef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909" y="4653136"/>
            <a:ext cx="2513905" cy="141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24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dirty="0" smtClean="0"/>
              <a:t>Aktywność ruchowa</a:t>
            </a:r>
            <a:endParaRPr lang="pl-PL" sz="20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2204864"/>
            <a:ext cx="4038600" cy="3921299"/>
          </a:xfrm>
        </p:spPr>
        <p:txBody>
          <a:bodyPr>
            <a:normAutofit/>
          </a:bodyPr>
          <a:lstStyle/>
          <a:p>
            <a:pPr algn="r"/>
            <a:r>
              <a:rPr lang="pl-PL" sz="1600" dirty="0" smtClean="0"/>
              <a:t>Ćwiczenia gimnastyczne z rodzicami</a:t>
            </a:r>
          </a:p>
          <a:p>
            <a:pPr algn="r"/>
            <a:r>
              <a:rPr lang="pl-PL" sz="1600" dirty="0" smtClean="0"/>
              <a:t>Śniadanie na trawie połączone z aktywnością ruchową</a:t>
            </a:r>
          </a:p>
          <a:p>
            <a:pPr algn="r"/>
            <a:r>
              <a:rPr lang="pl-PL" sz="1600" dirty="0" smtClean="0"/>
              <a:t>Olimpiada sportowa  z okazji Dnia Grecji</a:t>
            </a:r>
          </a:p>
          <a:p>
            <a:pPr algn="r"/>
            <a:r>
              <a:rPr lang="pl-PL" sz="1600" dirty="0" smtClean="0"/>
              <a:t>Ogniska integracyjne</a:t>
            </a:r>
          </a:p>
          <a:p>
            <a:pPr algn="r"/>
            <a:r>
              <a:rPr lang="pl-PL" sz="1600" dirty="0" smtClean="0"/>
              <a:t>Turniej Piłki Halowej Przedszkolaków organizowanej dla dzieci z całej gminy</a:t>
            </a:r>
          </a:p>
          <a:p>
            <a:pPr algn="r"/>
            <a:r>
              <a:rPr lang="pl-PL" sz="1600" dirty="0" smtClean="0"/>
              <a:t>  Udział dzieci w konkursach          tanecznych</a:t>
            </a:r>
          </a:p>
          <a:p>
            <a:pPr algn="r"/>
            <a:r>
              <a:rPr lang="pl-PL" sz="1600" dirty="0"/>
              <a:t> </a:t>
            </a:r>
            <a:r>
              <a:rPr lang="pl-PL" sz="1600" dirty="0" smtClean="0"/>
              <a:t>           Pokaz Sztuk walki </a:t>
            </a:r>
            <a:r>
              <a:rPr lang="pl-PL" sz="1600" dirty="0" err="1" smtClean="0"/>
              <a:t>Guardians</a:t>
            </a:r>
            <a:r>
              <a:rPr lang="pl-PL" sz="1600" dirty="0" smtClean="0"/>
              <a:t> Team             ze szkoły samoobrony</a:t>
            </a:r>
          </a:p>
          <a:p>
            <a:pPr algn="r"/>
            <a:r>
              <a:rPr lang="pl-PL" sz="1600" dirty="0" smtClean="0"/>
              <a:t>Z jesiennym wiatrem konkurs na najładniejszy latawiec            </a:t>
            </a:r>
          </a:p>
          <a:p>
            <a:pPr algn="r"/>
            <a:endParaRPr lang="pl-PL" sz="1600" dirty="0"/>
          </a:p>
        </p:txBody>
      </p:sp>
      <p:pic>
        <p:nvPicPr>
          <p:cNvPr id="6146" name="Picture 2" descr="C:\Users\DOM\Desktop\ruch zaj. z rodzicam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37" y="260648"/>
            <a:ext cx="2453247" cy="183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DOM\Desktop\śniadanie na trawi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21" y="2204864"/>
            <a:ext cx="2944328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DOM\Desktop\piłaka halow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21" y="4077072"/>
            <a:ext cx="2016224" cy="234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DOM\Desktop\igrzyska w grecji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16632"/>
            <a:ext cx="3186841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DOM\Desktop\tańc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252" y="4365104"/>
            <a:ext cx="3335286" cy="194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DOM\Desktop\latawc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244" y="1196752"/>
            <a:ext cx="2864681" cy="161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70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Bezpieczeństwo dzieci w domu i w przedszkolu</a:t>
            </a:r>
            <a:endParaRPr lang="pl-PL" sz="28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000" dirty="0" smtClean="0"/>
              <a:t>       Realizacja projektów edukacyjnych :</a:t>
            </a:r>
          </a:p>
          <a:p>
            <a:pPr algn="ctr"/>
            <a:r>
              <a:rPr lang="pl-PL" sz="2000" dirty="0" smtClean="0"/>
              <a:t>Przedszkolak bezpieczny na drodze.</a:t>
            </a:r>
          </a:p>
          <a:p>
            <a:pPr algn="ctr"/>
            <a:r>
              <a:rPr lang="pl-PL" sz="2000" dirty="0" smtClean="0"/>
              <a:t>Przedszkolak bezpieczny  w domu.</a:t>
            </a:r>
          </a:p>
          <a:p>
            <a:pPr algn="ctr"/>
            <a:r>
              <a:rPr lang="pl-PL" sz="2000" dirty="0" smtClean="0"/>
              <a:t>Przedszkolak bezpieczny podczas zabaw zimowych. </a:t>
            </a:r>
          </a:p>
          <a:p>
            <a:pPr algn="ctr"/>
            <a:r>
              <a:rPr lang="pl-PL" sz="2000" dirty="0" smtClean="0"/>
              <a:t>Przedszkolak bezpieczny podczas wakacji.</a:t>
            </a:r>
            <a:endParaRPr lang="pl-PL" sz="2000" dirty="0"/>
          </a:p>
        </p:txBody>
      </p:sp>
      <p:pic>
        <p:nvPicPr>
          <p:cNvPr id="7170" name="Picture 2" descr="C:\Users\DOM\Desktop\policj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55" y="1124744"/>
            <a:ext cx="1833181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DOM\Desktop\urządzenia elektryczn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268760"/>
            <a:ext cx="2558115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DOM\Desktop\straz pożarn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5" y="3068960"/>
            <a:ext cx="1985097" cy="148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DOM\Desktop\zimowe zabaw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420998"/>
            <a:ext cx="2483768" cy="139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DOM\Desktop\kamizelki odblaskow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941168"/>
            <a:ext cx="1974850" cy="148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OM\Desktop\20180604_11270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01370" y="5142005"/>
            <a:ext cx="1892984" cy="158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70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noFill/>
          <a:effectLst>
            <a:outerShdw blurRad="228600" dir="60000" sx="1000" sy="1000" algn="ctr" rotWithShape="0">
              <a:srgbClr val="000000"/>
            </a:outerShdw>
            <a:reflection endPos="0" dist="50800" dir="5400000" sy="-100000" algn="bl" rotWithShape="0"/>
          </a:effectLst>
        </p:spPr>
        <p:txBody>
          <a:bodyPr>
            <a:noAutofit/>
          </a:bodyPr>
          <a:lstStyle/>
          <a:p>
            <a:pPr algn="l"/>
            <a:r>
              <a:rPr lang="pl-PL" sz="3200" i="1" dirty="0" smtClean="0">
                <a:solidFill>
                  <a:srgbClr val="0070C0"/>
                </a:solidFill>
              </a:rPr>
              <a:t>Dodatkowe programy prozdrowotne realizowane w naszym przedszkolu wspomagające działania promujące zdrowie</a:t>
            </a:r>
            <a:endParaRPr lang="pl-PL" sz="3200" i="1" dirty="0">
              <a:solidFill>
                <a:srgbClr val="0070C0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pl-PL" sz="2800" i="1" dirty="0" smtClean="0"/>
              <a:t>Kubusiowi Przyjaciele Natury</a:t>
            </a:r>
          </a:p>
          <a:p>
            <a:r>
              <a:rPr lang="pl-PL" sz="2800" i="1" dirty="0" smtClean="0"/>
              <a:t>Akademia </a:t>
            </a:r>
            <a:r>
              <a:rPr lang="pl-PL" sz="2800" i="1" dirty="0" err="1" smtClean="0"/>
              <a:t>Aquafresh</a:t>
            </a:r>
            <a:endParaRPr lang="pl-PL" sz="2800" i="1" dirty="0" smtClean="0"/>
          </a:p>
          <a:p>
            <a:r>
              <a:rPr lang="pl-PL" sz="2800" i="1" dirty="0" smtClean="0"/>
              <a:t>Przedszkole Przyjazne Zdrowemu Żywieniu i Aktywności Fizycznej</a:t>
            </a:r>
          </a:p>
          <a:p>
            <a:r>
              <a:rPr lang="pl-PL" sz="2800" i="1" dirty="0" smtClean="0"/>
              <a:t>Edukacja, promocja i profilaktyka w kierunku zdrowia  jamy ustnej skierowana do małych dzieci, ich rodziców ,opiekunów i wychowawców</a:t>
            </a:r>
          </a:p>
          <a:p>
            <a:r>
              <a:rPr lang="pl-PL" sz="2800" i="1" dirty="0" smtClean="0"/>
              <a:t>Przedszkole w ruchu- MEN</a:t>
            </a:r>
          </a:p>
          <a:p>
            <a:r>
              <a:rPr lang="pl-PL" sz="2800" i="1" dirty="0" smtClean="0"/>
              <a:t>Czyste powietrze wokół nas</a:t>
            </a:r>
            <a:endParaRPr lang="pl-PL" sz="2800" i="1" dirty="0"/>
          </a:p>
        </p:txBody>
      </p:sp>
    </p:spTree>
    <p:extLst>
      <p:ext uri="{BB962C8B-B14F-4D97-AF65-F5344CB8AC3E}">
        <p14:creationId xmlns:p14="http://schemas.microsoft.com/office/powerpoint/2010/main" val="171405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589</TotalTime>
  <Words>612</Words>
  <Application>Microsoft Office PowerPoint</Application>
  <PresentationFormat>Pokaz na ekranie (4:3)</PresentationFormat>
  <Paragraphs>71</Paragraphs>
  <Slides>14</Slides>
  <Notes>6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Motyw pakietu Office</vt:lpstr>
      <vt:lpstr>PRZEDSZKOLE NR 7 im „ SKARBNIKOWA WILLA” Ubiegające się o Krajowy Certyfikat Przedszkoli  i Szkół Promujących Zdrowie </vt:lpstr>
      <vt:lpstr>Prezentacja programu PowerPoint</vt:lpstr>
      <vt:lpstr>Działania przedszkola w zakresie Promocji Zdrowia</vt:lpstr>
      <vt:lpstr>Założenia realizowanego w placówce Programu Promującego Zdrowie w latach 2016-2018</vt:lpstr>
      <vt:lpstr>Higiena i kultura osobista- ochrona własnego zdrowia </vt:lpstr>
      <vt:lpstr>Działania w zakresie wyrabiania nawyków zdrowego odżywiania oraz racjonalnego spędzania czasu uwzględniając konieczność ruchu</vt:lpstr>
      <vt:lpstr>Aktywność ruchowa</vt:lpstr>
      <vt:lpstr>Bezpieczeństwo dzieci w domu i w przedszkolu</vt:lpstr>
      <vt:lpstr>Dodatkowe programy prozdrowotne realizowane w naszym przedszkolu wspomagające działania promujące zdrowie</vt:lpstr>
      <vt:lpstr>Prezentacja programu PowerPoint</vt:lpstr>
      <vt:lpstr>Standard drugi  Klimat społeczny przedszkola sprzyja dobremu samopoczuciu i zdrowiu dzieci, pracowników przedszkola i rodziców dzieci .</vt:lpstr>
      <vt:lpstr>Standard trzeci Przedszkole prowadzi edukację zdrowotną dzieci i stwarza im warunki do praktykowania w codziennym życiu zachowań prozdrowotnych. Problem priorytetowy:   Rodzice zbyt słabo motywowani do pokonywania drogi do przedszkola pieszo, rowerem itp., potrzeba zakupienia sprzętu ochronnego do nauki oraz poszerzenie wiedzy i umiejętności dzieci na temat konieczności jego stosowania.</vt:lpstr>
      <vt:lpstr>Standard czwarty Przedszkole podejmuje działania w celu zwiększenia kompetencji pracowników i rodziców dzieci w zakresie dbałości o własne zdrowie oraz do prowadzenia edukacji zdrowotnej dzieci. Problem priorytetowy: Brak szkoleń dla pracowników niepedagogicznych, niedostateczna ilość publikacji   dotyczących zdrowia, brak szkoleń ze specjalistami z zakresu zdrowia, zbyt mała ilość warsztatów z psychologiem z PPP, zbyt mało konsultacji w zakresie rozwiązywania problemów.</vt:lpstr>
      <vt:lpstr>Podsumowanie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DOM</dc:creator>
  <cp:lastModifiedBy>DOM</cp:lastModifiedBy>
  <cp:revision>54</cp:revision>
  <dcterms:created xsi:type="dcterms:W3CDTF">2018-06-02T17:22:40Z</dcterms:created>
  <dcterms:modified xsi:type="dcterms:W3CDTF">2018-09-05T18:54:47Z</dcterms:modified>
</cp:coreProperties>
</file>